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4"/>
  </p:notesMasterIdLst>
  <p:sldIdLst>
    <p:sldId id="502" r:id="rId2"/>
    <p:sldId id="281" r:id="rId3"/>
    <p:sldId id="262" r:id="rId4"/>
    <p:sldId id="257" r:id="rId5"/>
    <p:sldId id="485" r:id="rId6"/>
    <p:sldId id="260" r:id="rId7"/>
    <p:sldId id="258" r:id="rId8"/>
    <p:sldId id="276" r:id="rId9"/>
    <p:sldId id="275" r:id="rId10"/>
    <p:sldId id="483" r:id="rId11"/>
    <p:sldId id="289" r:id="rId12"/>
    <p:sldId id="480" r:id="rId13"/>
    <p:sldId id="481" r:id="rId14"/>
    <p:sldId id="482" r:id="rId15"/>
    <p:sldId id="484" r:id="rId16"/>
    <p:sldId id="266" r:id="rId17"/>
    <p:sldId id="263" r:id="rId18"/>
    <p:sldId id="264" r:id="rId19"/>
    <p:sldId id="265" r:id="rId20"/>
    <p:sldId id="267" r:id="rId21"/>
    <p:sldId id="471" r:id="rId22"/>
    <p:sldId id="268" r:id="rId23"/>
    <p:sldId id="269" r:id="rId24"/>
    <p:sldId id="270" r:id="rId25"/>
    <p:sldId id="273" r:id="rId26"/>
    <p:sldId id="271" r:id="rId27"/>
    <p:sldId id="272" r:id="rId28"/>
    <p:sldId id="280" r:id="rId29"/>
    <p:sldId id="278" r:id="rId30"/>
    <p:sldId id="279" r:id="rId31"/>
    <p:sldId id="499" r:id="rId32"/>
    <p:sldId id="27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9" autoAdjust="0"/>
    <p:restoredTop sz="94660"/>
  </p:normalViewPr>
  <p:slideViewPr>
    <p:cSldViewPr>
      <p:cViewPr varScale="1">
        <p:scale>
          <a:sx n="64" d="100"/>
          <a:sy n="64" d="100"/>
        </p:scale>
        <p:origin x="-14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F75F056-79AE-4237-BE20-C9840EA212F0}" type="presOf" srcId="{868892F8-4524-4B00-B24D-A39EA069AD68}" destId="{877EA029-D6D7-4E4D-9F34-28AB8119FF75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7AABB-BF48-4882-902E-0A039B30BC76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EE43C-022A-4110-B53E-0E989531F2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39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EE43C-022A-4110-B53E-0E989531F2E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40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406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12628A0-6E06-4C04-AB96-92480752E045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3E22029-51BD-4945-8A15-03EB8B0D33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346" userDrawn="1">
          <p15:clr>
            <a:srgbClr val="F26B43"/>
          </p15:clr>
        </p15:guide>
        <p15:guide id="2" pos="340" userDrawn="1">
          <p15:clr>
            <a:srgbClr val="F26B43"/>
          </p15:clr>
        </p15:guide>
        <p15:guide id="3" pos="54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viewer.yandex.kz/view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vatars.mds.yandex.net/i?id=85657355dc81099ed&#1060;9d6ced721f8d4c5_l-6356264-images-thumbs&amp;n=1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ocviewer.yandex.kz/view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vmede.org/sait/?page=10&amp;id=Terapija_myxin_2010&amp;menu=Terapija_myxin_201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zi-kmv.ru/2018/05/13/%D1%8D%D0%BF%D0%BE%D1%85%D0%B0-%D0%B2%D0%B5%D0%BB%D0%B8%D0%BA%D0%B8%D1%85-%D1%8D%D1%85%D0%BE%D0%BA%D0%B0%D1%80%D0%B4%D0%B8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imgre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pk1.ru/zabolevaniya/otkrytyj-arterialnyj-protok-u-detej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pk1.ru/zabolevaniya/otkrytyj-arterialnyj-protok-u-detej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eases.medelement.com/disease/&#1076;&#1077;&#1092;&#1077;&#1082;&#1090;-&#1084;&#1077;&#1078;&#1078;&#1077;&#1083;&#1091;&#1076;&#1086;&#1095;&#1082;&#1086;&#1074;&#1086;&#1081;-&#1087;&#1077;&#1088;&#1077;&#1075;&#1086;&#1088;&#1086;&#1076;&#1082;&#1080;-2018/16037" TargetMode="External"/><Relationship Id="rId2" Type="http://schemas.openxmlformats.org/officeDocument/2006/relationships/hyperlink" Target="https://cyberleninka.ru/article/n/sovremennye-metody-vyyavleniya-defekta-mezhzheludochkovoy-peregorodki-serdtsa-cheloveka-u-detey-i-novorozhdennyh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-med.com/cardiosurgery/patent-ductus-arteriosi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@thecardioteam-otkrytyi-arterialnyi-protok-chto-eto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mede.org/sait/?page=10&amp;id=Terapija_myxin_2010&amp;menu=Terapija_myxin_201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60"/>
            <a:ext cx="9137386" cy="685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819641" y="0"/>
            <a:ext cx="8022771" cy="334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ru-RU" sz="3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«Ашық артериальды</a:t>
            </a:r>
            <a:r>
              <a:rPr lang="ru-RU" sz="3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түтік»</a:t>
            </a:r>
            <a:endParaRPr lang="ru-RU" sz="39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121229" y="703229"/>
            <a:ext cx="8022771" cy="5675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м.ғ.д.,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Кабиева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Сауле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Маутовна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kk-KZ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езидент-кардиолог Қабылсейт Алуа Оралхановна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kk-KZ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езидент-кардиолог 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kk-KZ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Едіге Әлихан Әзілханұлы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33772"/>
            <a:ext cx="66865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6093296"/>
            <a:ext cx="1562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1C233DA-C2C2-E420-4B85-DF238FC652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980728"/>
            <a:ext cx="4257064" cy="23509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5AE7053-64D5-D441-2A49-A762337B68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20"/>
            <a:ext cx="3741487" cy="4918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E969EC9-4C65-3F49-F66C-47D2B3D1CB27}"/>
              </a:ext>
            </a:extLst>
          </p:cNvPr>
          <p:cNvSpPr txBox="1"/>
          <p:nvPr/>
        </p:nvSpPr>
        <p:spPr>
          <a:xfrm>
            <a:off x="3995936" y="3454576"/>
            <a:ext cx="4608314" cy="163449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ЖЭӨ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оңға ауытқуы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Соколова-Лайона</a:t>
            </a:r>
            <a:r>
              <a:rPr lang="ru-RU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индексі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:үлкен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V1-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з.R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V1 ≥7 мм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RV1 + S V5-6 ≥10,5 мм;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Терең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SІ,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V5–V6.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A5095174-311A-18C4-CC52-40E82237F503}"/>
              </a:ext>
            </a:extLst>
          </p:cNvPr>
          <p:cNvSpPr/>
          <p:nvPr/>
        </p:nvSpPr>
        <p:spPr>
          <a:xfrm rot="5582921" flipV="1">
            <a:off x="5557681" y="1377307"/>
            <a:ext cx="351207" cy="14458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3877C518-C9E8-9911-5180-7C00AB264C31}"/>
              </a:ext>
            </a:extLst>
          </p:cNvPr>
          <p:cNvSpPr/>
          <p:nvPr/>
        </p:nvSpPr>
        <p:spPr>
          <a:xfrm rot="5400000" flipV="1">
            <a:off x="218272" y="2958192"/>
            <a:ext cx="714567" cy="36004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92269AA1-F167-C3FF-AA9B-0815E2286EF0}"/>
              </a:ext>
            </a:extLst>
          </p:cNvPr>
          <p:cNvSpPr/>
          <p:nvPr/>
        </p:nvSpPr>
        <p:spPr>
          <a:xfrm rot="5153202" flipV="1">
            <a:off x="7093448" y="2801984"/>
            <a:ext cx="429714" cy="11348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3ADBB5EF-CFE3-B63F-0D9C-8A35FF69117E}"/>
              </a:ext>
            </a:extLst>
          </p:cNvPr>
          <p:cNvSpPr/>
          <p:nvPr/>
        </p:nvSpPr>
        <p:spPr>
          <a:xfrm rot="5153202" flipV="1">
            <a:off x="5725110" y="2796819"/>
            <a:ext cx="286068" cy="123816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2E0251B1-53A0-9351-5C36-9C56B564E0B1}"/>
              </a:ext>
            </a:extLst>
          </p:cNvPr>
          <p:cNvSpPr/>
          <p:nvPr/>
        </p:nvSpPr>
        <p:spPr>
          <a:xfrm rot="5153202" flipV="1">
            <a:off x="4809847" y="1475420"/>
            <a:ext cx="238763" cy="121581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EBF91C8-06B5-1EDF-1A64-8F445CDBC9CC}"/>
              </a:ext>
            </a:extLst>
          </p:cNvPr>
          <p:cNvSpPr txBox="1"/>
          <p:nvPr/>
        </p:nvSpPr>
        <p:spPr>
          <a:xfrm>
            <a:off x="971600" y="188640"/>
            <a:ext cx="792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Өкпелік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гипертензия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оң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қарыншаның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гипертрофиясына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әкеледі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A5D280A0-3A0F-8C6F-469F-EE6783444278}"/>
              </a:ext>
            </a:extLst>
          </p:cNvPr>
          <p:cNvSpPr/>
          <p:nvPr/>
        </p:nvSpPr>
        <p:spPr>
          <a:xfrm rot="5400000" flipV="1">
            <a:off x="2378514" y="4830399"/>
            <a:ext cx="426534" cy="216025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DD70ECC9-A3C1-2BEF-187C-C7370D1ECFF6}"/>
              </a:ext>
            </a:extLst>
          </p:cNvPr>
          <p:cNvSpPr/>
          <p:nvPr/>
        </p:nvSpPr>
        <p:spPr>
          <a:xfrm rot="5400000" flipV="1">
            <a:off x="431541" y="4905164"/>
            <a:ext cx="504057" cy="28803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28A0214E-9991-F46A-9A0A-36BC32874794}"/>
              </a:ext>
            </a:extLst>
          </p:cNvPr>
          <p:cNvSpPr/>
          <p:nvPr/>
        </p:nvSpPr>
        <p:spPr>
          <a:xfrm>
            <a:off x="3491682" y="625313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/>
          </a:p>
        </p:txBody>
      </p:sp>
    </p:spTree>
    <p:extLst>
      <p:ext uri="{BB962C8B-B14F-4D97-AF65-F5344CB8AC3E}">
        <p14:creationId xmlns="" xmlns:p14="http://schemas.microsoft.com/office/powerpoint/2010/main" val="10178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2437FB-02CE-4F98-B912-6A0B00736F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4414" y="880494"/>
            <a:ext cx="5025462" cy="5164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F8B40A8-E7B2-446D-B1E7-D143D2EB3233}"/>
              </a:ext>
            </a:extLst>
          </p:cNvPr>
          <p:cNvSpPr txBox="1"/>
          <p:nvPr/>
        </p:nvSpPr>
        <p:spPr>
          <a:xfrm>
            <a:off x="539553" y="2348880"/>
            <a:ext cx="2664295" cy="31114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Өкпе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суретінің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күшеюі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өкпе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артериясының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кеңеюі</a:t>
            </a:r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kk-KZ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 қарыншаның үлкеюі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8E971B5C-93A3-498B-8B5A-232E03C7B87A}"/>
              </a:ext>
            </a:extLst>
          </p:cNvPr>
          <p:cNvCxnSpPr>
            <a:cxnSpLocks/>
          </p:cNvCxnSpPr>
          <p:nvPr/>
        </p:nvCxnSpPr>
        <p:spPr>
          <a:xfrm rot="20778369">
            <a:off x="3452089" y="2556101"/>
            <a:ext cx="1809440" cy="4894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0E08229-DB7F-4436-A88A-37CB9498116A}"/>
              </a:ext>
            </a:extLst>
          </p:cNvPr>
          <p:cNvGrpSpPr/>
          <p:nvPr/>
        </p:nvGrpSpPr>
        <p:grpSpPr>
          <a:xfrm>
            <a:off x="2987824" y="2809584"/>
            <a:ext cx="3789261" cy="2347607"/>
            <a:chOff x="2459764" y="2833344"/>
            <a:chExt cx="5052348" cy="3130144"/>
          </a:xfrm>
        </p:grpSpPr>
        <p:sp>
          <p:nvSpPr>
            <p:cNvPr id="13" name="Arc 12">
              <a:extLst>
                <a:ext uri="{FF2B5EF4-FFF2-40B4-BE49-F238E27FC236}">
                  <a16:creationId xmlns="" xmlns:a16="http://schemas.microsoft.com/office/drawing/2014/main" id="{FB5CCC5F-0C94-46A3-B7C2-ED140CAD4789}"/>
                </a:ext>
              </a:extLst>
            </p:cNvPr>
            <p:cNvSpPr/>
            <p:nvPr/>
          </p:nvSpPr>
          <p:spPr>
            <a:xfrm rot="13932851">
              <a:off x="5269475" y="2905471"/>
              <a:ext cx="2314763" cy="2170510"/>
            </a:xfrm>
            <a:prstGeom prst="arc">
              <a:avLst>
                <a:gd name="adj1" fmla="val 16200000"/>
                <a:gd name="adj2" fmla="val 158658"/>
              </a:avLst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="" xmlns:a16="http://schemas.microsoft.com/office/drawing/2014/main" id="{C865F2D2-98F9-46B1-918E-03CBA7E83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9764" y="3802381"/>
              <a:ext cx="2732538" cy="21611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C7C679B-AB61-5E85-0093-BA1D47F7E050}"/>
              </a:ext>
            </a:extLst>
          </p:cNvPr>
          <p:cNvSpPr/>
          <p:nvPr/>
        </p:nvSpPr>
        <p:spPr>
          <a:xfrm>
            <a:off x="4603228" y="6245439"/>
            <a:ext cx="4045226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750" i="1" dirty="0"/>
              <a:t>Рисунок: </a:t>
            </a:r>
            <a:r>
              <a:rPr lang="en-US" sz="750" i="1" dirty="0">
                <a:hlinkClick r:id="rId3"/>
              </a:rPr>
              <a:t>https://docviewer.yandex.kz/view</a:t>
            </a:r>
            <a:r>
              <a:rPr lang="ru-RU" sz="750" i="1" dirty="0"/>
              <a:t>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E20A8AA-29BE-66EC-9FFD-7C3CD73ADCAA}"/>
              </a:ext>
            </a:extLst>
          </p:cNvPr>
          <p:cNvSpPr txBox="1">
            <a:spLocks/>
          </p:cNvSpPr>
          <p:nvPr/>
        </p:nvSpPr>
        <p:spPr>
          <a:xfrm>
            <a:off x="569061" y="242943"/>
            <a:ext cx="7920682" cy="612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Кеуде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органдарының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рентгенографиясы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548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476" y="260648"/>
            <a:ext cx="7920880" cy="4857403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Сол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камералардың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көлемдік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жүктемесі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олардың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дилатациясына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әкеледі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3044CC2-4EC7-A435-BCEA-6BE1095857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939762"/>
            <a:ext cx="4356662" cy="2880320"/>
          </a:xfrm>
          <a:prstGeom prst="rect">
            <a:avLst/>
          </a:prstGeom>
        </p:spPr>
      </p:pic>
      <p:pic>
        <p:nvPicPr>
          <p:cNvPr id="7" name="Picture 2" descr="Лучевая диагностика заболеваний сердца и сосудов - презентация онлайн">
            <a:extLst>
              <a:ext uri="{FF2B5EF4-FFF2-40B4-BE49-F238E27FC236}">
                <a16:creationId xmlns="" xmlns:a16="http://schemas.microsoft.com/office/drawing/2014/main" id="{8D2AD7D0-96DA-9400-FB2F-304EF145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705" t="22278" r="44148" b="5779"/>
          <a:stretch/>
        </p:blipFill>
        <p:spPr bwMode="auto">
          <a:xfrm>
            <a:off x="5237594" y="1939762"/>
            <a:ext cx="2948992" cy="2990009"/>
          </a:xfrm>
          <a:prstGeom prst="rect">
            <a:avLst/>
          </a:prstGeom>
          <a:noFill/>
        </p:spPr>
      </p:pic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192FD9E5-E876-534B-7DCC-7263560624E7}"/>
              </a:ext>
            </a:extLst>
          </p:cNvPr>
          <p:cNvSpPr/>
          <p:nvPr/>
        </p:nvSpPr>
        <p:spPr>
          <a:xfrm rot="5153202">
            <a:off x="3162158" y="4429068"/>
            <a:ext cx="227397" cy="416811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8D17791B-DF14-A8FB-8A41-A90FC866CD2C}"/>
              </a:ext>
            </a:extLst>
          </p:cNvPr>
          <p:cNvSpPr/>
          <p:nvPr/>
        </p:nvSpPr>
        <p:spPr>
          <a:xfrm rot="5153202">
            <a:off x="3170918" y="3479721"/>
            <a:ext cx="298088" cy="36616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0B3A9A6E-10AF-A869-A4E6-CE03998CDA5A}"/>
              </a:ext>
            </a:extLst>
          </p:cNvPr>
          <p:cNvSpPr/>
          <p:nvPr/>
        </p:nvSpPr>
        <p:spPr>
          <a:xfrm rot="5153202">
            <a:off x="1182271" y="2378796"/>
            <a:ext cx="298737" cy="411681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0E89EF31-F68F-2B02-5EA2-A6F0BD0476B8}"/>
              </a:ext>
            </a:extLst>
          </p:cNvPr>
          <p:cNvSpPr/>
          <p:nvPr/>
        </p:nvSpPr>
        <p:spPr>
          <a:xfrm rot="5153202">
            <a:off x="1256528" y="2875652"/>
            <a:ext cx="222233" cy="34498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26A3C1C-5AB4-EF8E-9B65-5257631695FA}"/>
              </a:ext>
            </a:extLst>
          </p:cNvPr>
          <p:cNvSpPr txBox="1"/>
          <p:nvPr/>
        </p:nvSpPr>
        <p:spPr>
          <a:xfrm>
            <a:off x="5868144" y="3068960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BB9A059-10A4-7E26-732D-29068FE2DD64}"/>
              </a:ext>
            </a:extLst>
          </p:cNvPr>
          <p:cNvSpPr txBox="1"/>
          <p:nvPr/>
        </p:nvSpPr>
        <p:spPr>
          <a:xfrm>
            <a:off x="7164288" y="3068960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="" xmlns:a16="http://schemas.microsoft.com/office/drawing/2014/main" id="{FC5E712B-ED33-A2E9-0430-25B9E466099F}"/>
              </a:ext>
            </a:extLst>
          </p:cNvPr>
          <p:cNvCxnSpPr/>
          <p:nvPr/>
        </p:nvCxnSpPr>
        <p:spPr>
          <a:xfrm>
            <a:off x="6084168" y="2996952"/>
            <a:ext cx="348712" cy="185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="" xmlns:a16="http://schemas.microsoft.com/office/drawing/2014/main" id="{6B1D8782-F0E3-2B96-4D24-00C48EC468E2}"/>
              </a:ext>
            </a:extLst>
          </p:cNvPr>
          <p:cNvCxnSpPr>
            <a:cxnSpLocks/>
          </p:cNvCxnSpPr>
          <p:nvPr/>
        </p:nvCxnSpPr>
        <p:spPr>
          <a:xfrm flipH="1">
            <a:off x="7164288" y="2780928"/>
            <a:ext cx="412139" cy="418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F8FFFB5B-46CF-877C-593F-D6B0724CF5C9}"/>
              </a:ext>
            </a:extLst>
          </p:cNvPr>
          <p:cNvSpPr/>
          <p:nvPr/>
        </p:nvSpPr>
        <p:spPr>
          <a:xfrm>
            <a:off x="1757973" y="5877272"/>
            <a:ext cx="6846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r>
              <a:rPr lang="en-US" sz="1000" i="1" dirty="0">
                <a:hlinkClick r:id="rId4"/>
              </a:rPr>
              <a:t>https://avatars.mds.yandex.net/i?id=85657355dc81099ed</a:t>
            </a:r>
            <a:r>
              <a:rPr lang="ru-RU" sz="1000" i="1" dirty="0">
                <a:hlinkClick r:id="rId4"/>
              </a:rPr>
              <a:t>Ф9</a:t>
            </a:r>
            <a:r>
              <a:rPr lang="en-US" sz="1000" i="1" dirty="0">
                <a:hlinkClick r:id="rId4"/>
              </a:rPr>
              <a:t>d6ced721f8d4c5_l-6356264-images-thumbs&amp;n=13</a:t>
            </a:r>
            <a:r>
              <a:rPr lang="ru-RU" sz="1000" i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0C5D3D6-43E5-ABA3-5AB0-34C29C4B93C4}"/>
              </a:ext>
            </a:extLst>
          </p:cNvPr>
          <p:cNvSpPr txBox="1"/>
          <p:nvPr/>
        </p:nvSpPr>
        <p:spPr>
          <a:xfrm>
            <a:off x="655093" y="5085184"/>
            <a:ext cx="362887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ЭКГ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жүрекшенің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көлемдік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жүктемесі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mitrale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714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5EDD12C-3DEE-3EC2-6240-5A38C44783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340768"/>
            <a:ext cx="3442135" cy="34549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0"/>
            <a:ext cx="7920880" cy="4832647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Сол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қарыншаның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көлемді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жүктемесі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9D0802A-5E82-0734-37F5-2E60692DA7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340768"/>
            <a:ext cx="3534121" cy="3572675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192FD9E5-E876-534B-7DCC-7263560624E7}"/>
              </a:ext>
            </a:extLst>
          </p:cNvPr>
          <p:cNvSpPr/>
          <p:nvPr/>
        </p:nvSpPr>
        <p:spPr>
          <a:xfrm rot="267621">
            <a:off x="4668950" y="1708401"/>
            <a:ext cx="209238" cy="64959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8D17791B-DF14-A8FB-8A41-A90FC866CD2C}"/>
              </a:ext>
            </a:extLst>
          </p:cNvPr>
          <p:cNvSpPr/>
          <p:nvPr/>
        </p:nvSpPr>
        <p:spPr>
          <a:xfrm rot="155428">
            <a:off x="2781792" y="2641114"/>
            <a:ext cx="196039" cy="44659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0B3A9A6E-10AF-A869-A4E6-CE03998CDA5A}"/>
              </a:ext>
            </a:extLst>
          </p:cNvPr>
          <p:cNvSpPr/>
          <p:nvPr/>
        </p:nvSpPr>
        <p:spPr>
          <a:xfrm rot="10800000">
            <a:off x="1043608" y="4149080"/>
            <a:ext cx="216024" cy="43204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0E89EF31-F68F-2B02-5EA2-A6F0BD0476B8}"/>
              </a:ext>
            </a:extLst>
          </p:cNvPr>
          <p:cNvSpPr/>
          <p:nvPr/>
        </p:nvSpPr>
        <p:spPr>
          <a:xfrm>
            <a:off x="1115616" y="1484784"/>
            <a:ext cx="147120" cy="58373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42A836AE-A10C-8B6B-B4FC-D984DCA9208A}"/>
              </a:ext>
            </a:extLst>
          </p:cNvPr>
          <p:cNvSpPr/>
          <p:nvPr/>
        </p:nvSpPr>
        <p:spPr>
          <a:xfrm rot="10800000">
            <a:off x="6300191" y="3861047"/>
            <a:ext cx="288032" cy="64807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F8FFFB5B-46CF-877C-593F-D6B0724CF5C9}"/>
              </a:ext>
            </a:extLst>
          </p:cNvPr>
          <p:cNvSpPr/>
          <p:nvPr/>
        </p:nvSpPr>
        <p:spPr>
          <a:xfrm>
            <a:off x="3715327" y="6475402"/>
            <a:ext cx="49020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/>
          </a:p>
        </p:txBody>
      </p:sp>
      <p:sp>
        <p:nvSpPr>
          <p:cNvPr id="19" name="Содержимое 2">
            <a:extLst>
              <a:ext uri="{FF2B5EF4-FFF2-40B4-BE49-F238E27FC236}">
                <a16:creationId xmlns="" xmlns:a16="http://schemas.microsoft.com/office/drawing/2014/main" id="{68986A77-58DB-576C-B246-A3CC0F03D3C2}"/>
              </a:ext>
            </a:extLst>
          </p:cNvPr>
          <p:cNvSpPr txBox="1">
            <a:spLocks/>
          </p:cNvSpPr>
          <p:nvPr/>
        </p:nvSpPr>
        <p:spPr>
          <a:xfrm>
            <a:off x="971600" y="4797152"/>
            <a:ext cx="7200800" cy="15841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ЖЭӨ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солға ауытқыған;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Соколова-Лайона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RV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SV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1/2)  35 мм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Корнельский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(RVL + SV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мм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әйелдерде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 28 мм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ерлерде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).;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RaVL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11 мм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SIII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 25 мм.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артық;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RV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RV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570DC710-663F-37CC-6270-ACFCBFE2ECFB}"/>
              </a:ext>
            </a:extLst>
          </p:cNvPr>
          <p:cNvSpPr/>
          <p:nvPr/>
        </p:nvSpPr>
        <p:spPr>
          <a:xfrm rot="10800000">
            <a:off x="5292080" y="3789040"/>
            <a:ext cx="288032" cy="64807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6E50BECF-AB4E-C4C2-77CB-525F58A2D971}"/>
              </a:ext>
            </a:extLst>
          </p:cNvPr>
          <p:cNvSpPr/>
          <p:nvPr/>
        </p:nvSpPr>
        <p:spPr>
          <a:xfrm rot="155428">
            <a:off x="4657747" y="3215923"/>
            <a:ext cx="136723" cy="28214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1650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78EFCA48-2DF1-8CB1-A7B2-F90489D17E39}"/>
              </a:ext>
            </a:extLst>
          </p:cNvPr>
          <p:cNvGraphicFramePr/>
          <p:nvPr/>
        </p:nvGraphicFramePr>
        <p:xfrm>
          <a:off x="147712" y="2307619"/>
          <a:ext cx="4210286" cy="1735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Содержимое 2">
            <a:extLst>
              <a:ext uri="{FF2B5EF4-FFF2-40B4-BE49-F238E27FC236}">
                <a16:creationId xmlns="" xmlns:a16="http://schemas.microsoft.com/office/drawing/2014/main" id="{D3A359EF-D9CB-6D3D-6BB9-E0D49CE2952D}"/>
              </a:ext>
            </a:extLst>
          </p:cNvPr>
          <p:cNvSpPr txBox="1">
            <a:spLocks/>
          </p:cNvSpPr>
          <p:nvPr/>
        </p:nvSpPr>
        <p:spPr>
          <a:xfrm>
            <a:off x="2477672" y="4891160"/>
            <a:ext cx="5931292" cy="9460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одержимое 2">
            <a:extLst>
              <a:ext uri="{FF2B5EF4-FFF2-40B4-BE49-F238E27FC236}">
                <a16:creationId xmlns="" xmlns:a16="http://schemas.microsoft.com/office/drawing/2014/main" id="{A57921AA-46D4-CDEB-2FD2-3E15BADFB330}"/>
              </a:ext>
            </a:extLst>
          </p:cNvPr>
          <p:cNvSpPr txBox="1">
            <a:spLocks/>
          </p:cNvSpPr>
          <p:nvPr/>
        </p:nvSpPr>
        <p:spPr>
          <a:xfrm>
            <a:off x="4860032" y="5013176"/>
            <a:ext cx="3314700" cy="13030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9200" indent="-459200">
              <a:buNone/>
            </a:pP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9200" indent="-459200">
              <a:buNone/>
            </a:pP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9200" indent="-459200">
              <a:buNone/>
            </a:pP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Лучевая диагностика заболеваний сердца и сосудов - презентация онлайн">
            <a:extLst>
              <a:ext uri="{FF2B5EF4-FFF2-40B4-BE49-F238E27FC236}">
                <a16:creationId xmlns="" xmlns:a16="http://schemas.microsoft.com/office/drawing/2014/main" id="{4ACA5420-03E0-E7EA-E105-5191353E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705" t="22278" r="44148" b="5779"/>
          <a:stretch/>
        </p:blipFill>
        <p:spPr bwMode="auto">
          <a:xfrm>
            <a:off x="683568" y="1052736"/>
            <a:ext cx="5042433" cy="511256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4A7FEEF-2741-E653-284C-D7321CE55C23}"/>
              </a:ext>
            </a:extLst>
          </p:cNvPr>
          <p:cNvSpPr txBox="1"/>
          <p:nvPr/>
        </p:nvSpPr>
        <p:spPr>
          <a:xfrm>
            <a:off x="4860032" y="3429000"/>
            <a:ext cx="686174" cy="375922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3E8077B-B49B-0FCC-91CF-753456FEF06F}"/>
              </a:ext>
            </a:extLst>
          </p:cNvPr>
          <p:cNvSpPr/>
          <p:nvPr/>
        </p:nvSpPr>
        <p:spPr>
          <a:xfrm>
            <a:off x="4211762" y="6453336"/>
            <a:ext cx="4392488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750" i="1" dirty="0"/>
              <a:t>Рисунок: </a:t>
            </a:r>
            <a:r>
              <a:rPr lang="en-US" sz="750" i="1" dirty="0">
                <a:hlinkClick r:id="rId8"/>
              </a:rPr>
              <a:t>https://docviewer.yandex.kz/view</a:t>
            </a:r>
            <a:r>
              <a:rPr lang="ru-RU" sz="750" i="1" dirty="0"/>
              <a:t> </a:t>
            </a:r>
          </a:p>
        </p:txBody>
      </p:sp>
      <p:sp>
        <p:nvSpPr>
          <p:cNvPr id="11" name="Arc 12">
            <a:extLst>
              <a:ext uri="{FF2B5EF4-FFF2-40B4-BE49-F238E27FC236}">
                <a16:creationId xmlns="" xmlns:a16="http://schemas.microsoft.com/office/drawing/2014/main" id="{677FBA26-6D2F-51D6-E58B-89BCED72A94E}"/>
              </a:ext>
            </a:extLst>
          </p:cNvPr>
          <p:cNvSpPr/>
          <p:nvPr/>
        </p:nvSpPr>
        <p:spPr>
          <a:xfrm rot="3604630">
            <a:off x="3777783" y="3753619"/>
            <a:ext cx="1783975" cy="475533"/>
          </a:xfrm>
          <a:prstGeom prst="arc">
            <a:avLst>
              <a:gd name="adj1" fmla="val 14639666"/>
              <a:gd name="adj2" fmla="val 21173762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2" name="Straight Arrow Connector 14">
            <a:extLst>
              <a:ext uri="{FF2B5EF4-FFF2-40B4-BE49-F238E27FC236}">
                <a16:creationId xmlns="" xmlns:a16="http://schemas.microsoft.com/office/drawing/2014/main" id="{3EC41268-C6DF-142B-7DEB-783DFCCC88EC}"/>
              </a:ext>
            </a:extLst>
          </p:cNvPr>
          <p:cNvCxnSpPr>
            <a:cxnSpLocks/>
          </p:cNvCxnSpPr>
          <p:nvPr/>
        </p:nvCxnSpPr>
        <p:spPr>
          <a:xfrm flipH="1">
            <a:off x="5220072" y="3429000"/>
            <a:ext cx="1152128" cy="755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957E6CD-FFBB-C8F9-6831-CF3206A07A57}"/>
              </a:ext>
            </a:extLst>
          </p:cNvPr>
          <p:cNvSpPr txBox="1"/>
          <p:nvPr/>
        </p:nvSpPr>
        <p:spPr>
          <a:xfrm>
            <a:off x="5868145" y="2348880"/>
            <a:ext cx="2736106" cy="91940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Сол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қарынша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дилатациясы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4C0E77EF-BF25-B462-01AA-BC70ABD820C5}"/>
              </a:ext>
            </a:extLst>
          </p:cNvPr>
          <p:cNvSpPr txBox="1">
            <a:spLocks/>
          </p:cNvSpPr>
          <p:nvPr/>
        </p:nvSpPr>
        <p:spPr>
          <a:xfrm>
            <a:off x="683568" y="242943"/>
            <a:ext cx="7920682" cy="612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Кеуде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органдарының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рентгенографиясы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5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nbest.host.webasyst.com/wa-data/public/photos/67/02/267/267.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810000" cy="5229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9275"/>
            <a:ext cx="4772744" cy="683994"/>
          </a:xfrm>
        </p:spPr>
        <p:txBody>
          <a:bodyPr>
            <a:normAutofit/>
          </a:bodyPr>
          <a:lstStyle/>
          <a:p>
            <a:r>
              <a:rPr lang="ru-RU" sz="3200" dirty="0"/>
              <a:t>гемодинамика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916" y="2708921"/>
            <a:ext cx="4710156" cy="21602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Аорта мен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өкпе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артериясы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қысым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айырмашылығы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төмендеп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шунт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алғашында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жақты,одан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оңнан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солға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ауысуы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мүмкін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2332" y="6093296"/>
            <a:ext cx="86044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dirty="0">
                <a:hlinkClick r:id="rId3"/>
              </a:rPr>
              <a:t>http://vmede.org/sait/?page=10&amp;id=Terapija_myxin_2010&amp;menu=Terapija_myxin_2010</a:t>
            </a:r>
            <a:endParaRPr lang="ru-RU" sz="1000" dirty="0"/>
          </a:p>
        </p:txBody>
      </p:sp>
    </p:spTree>
    <p:extLst>
      <p:ext uri="{BB962C8B-B14F-4D97-AF65-F5344CB8AC3E}">
        <p14:creationId xmlns="" xmlns:p14="http://schemas.microsoft.com/office/powerpoint/2010/main" val="1329083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951" y="1556792"/>
            <a:ext cx="2529881" cy="280831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Өкпе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суретінің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күшеюі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•   Сол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камералардың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дилатациясы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•   Кардиомегалия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•  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Өкпе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артериясының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кеңеюі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68" t="7558" r="55385" b="47903"/>
          <a:stretch/>
        </p:blipFill>
        <p:spPr bwMode="auto">
          <a:xfrm>
            <a:off x="3203848" y="1124744"/>
            <a:ext cx="565668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47593" y="6093296"/>
            <a:ext cx="8964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Рисунок: </a:t>
            </a:r>
            <a:r>
              <a:rPr lang="en-US" sz="1000" dirty="0">
                <a:hlinkClick r:id="rId3"/>
              </a:rPr>
              <a:t>https://www.google.com/</a:t>
            </a:r>
            <a:endParaRPr 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7">
            <a:extLst>
              <a:ext uri="{FF2B5EF4-FFF2-40B4-BE49-F238E27FC236}">
                <a16:creationId xmlns="" xmlns:a16="http://schemas.microsoft.com/office/drawing/2014/main" id="{86814411-083E-2153-B00E-1972FE39D45B}"/>
              </a:ext>
            </a:extLst>
          </p:cNvPr>
          <p:cNvCxnSpPr>
            <a:cxnSpLocks/>
          </p:cNvCxnSpPr>
          <p:nvPr/>
        </p:nvCxnSpPr>
        <p:spPr>
          <a:xfrm>
            <a:off x="4499992" y="2276872"/>
            <a:ext cx="1297812" cy="3315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" name="Arc 12">
            <a:extLst>
              <a:ext uri="{FF2B5EF4-FFF2-40B4-BE49-F238E27FC236}">
                <a16:creationId xmlns="" xmlns:a16="http://schemas.microsoft.com/office/drawing/2014/main" id="{99FD47A7-7D3C-AFC2-E82F-B3BE69DB39F3}"/>
              </a:ext>
            </a:extLst>
          </p:cNvPr>
          <p:cNvSpPr/>
          <p:nvPr/>
        </p:nvSpPr>
        <p:spPr>
          <a:xfrm rot="3526627">
            <a:off x="6290135" y="3491256"/>
            <a:ext cx="1736072" cy="1627881"/>
          </a:xfrm>
          <a:prstGeom prst="arc">
            <a:avLst>
              <a:gd name="adj1" fmla="val 16200000"/>
              <a:gd name="adj2" fmla="val 158658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Arc 12">
            <a:extLst>
              <a:ext uri="{FF2B5EF4-FFF2-40B4-BE49-F238E27FC236}">
                <a16:creationId xmlns="" xmlns:a16="http://schemas.microsoft.com/office/drawing/2014/main" id="{C2595F4F-F1A2-C88D-8DC7-798ECE356C34}"/>
              </a:ext>
            </a:extLst>
          </p:cNvPr>
          <p:cNvSpPr/>
          <p:nvPr/>
        </p:nvSpPr>
        <p:spPr>
          <a:xfrm rot="13932851">
            <a:off x="5167115" y="3367737"/>
            <a:ext cx="1736072" cy="1627881"/>
          </a:xfrm>
          <a:prstGeom prst="arc">
            <a:avLst>
              <a:gd name="adj1" fmla="val 16200000"/>
              <a:gd name="adj2" fmla="val 158658"/>
            </a:avLst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F2D1E5-A006-3F56-8780-1663C3C22EB6}"/>
              </a:ext>
            </a:extLst>
          </p:cNvPr>
          <p:cNvSpPr txBox="1">
            <a:spLocks/>
          </p:cNvSpPr>
          <p:nvPr/>
        </p:nvSpPr>
        <p:spPr>
          <a:xfrm>
            <a:off x="683568" y="549275"/>
            <a:ext cx="7920682" cy="612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Кеуде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органдарының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рентгенографиясы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3658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60648"/>
            <a:ext cx="3240360" cy="1296144"/>
          </a:xfrm>
        </p:spPr>
        <p:txBody>
          <a:bodyPr>
            <a:normAutofit/>
          </a:bodyPr>
          <a:lstStyle/>
          <a:p>
            <a:r>
              <a:rPr lang="ru-RU" dirty="0"/>
              <a:t>Клиника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7620000" cy="4752528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Клиникасы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түтік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диаметріне,шунт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бағытына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байланысты</a:t>
            </a:r>
            <a:endParaRPr lang="ru-RU" b="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Ауру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ағымы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симптомсыз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түрден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ауыр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дәрежеге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дейін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болуы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мүмкін</a:t>
            </a: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Егер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түтік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диаметрі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болса,нәресте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өмірінің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алғашқы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күндері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айында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көрініс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береді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жүрек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жеткіліксіздігі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ентігу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, тахикардия,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гепатоспленомегалия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физикалық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психо-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моторлы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дамуының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артта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қалуы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физикалық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жүктемеге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толеранттылық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төмендеуі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емізу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)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Орташа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кіші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диаметрлі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түтік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ауруы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ағымы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симптомсыз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болады,тек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зерттеу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барысында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анықталып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жатады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3542" y="5853296"/>
            <a:ext cx="84249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i="1" dirty="0"/>
              <a:t>Шарыкин А.С. Врожденные пороки сердца, 2009. – 97-104с</a:t>
            </a:r>
          </a:p>
          <a:p>
            <a:pPr algn="r"/>
            <a:r>
              <a:rPr lang="ru-RU" sz="1050" i="1" dirty="0"/>
              <a:t>Белозеров Ю.М. Детская кардиология. –М.:МЕДпресс-информ;2004.-110-112с.</a:t>
            </a:r>
          </a:p>
        </p:txBody>
      </p:sp>
    </p:spTree>
    <p:extLst>
      <p:ext uri="{BB962C8B-B14F-4D97-AF65-F5344CB8AC3E}">
        <p14:creationId xmlns="" xmlns:p14="http://schemas.microsoft.com/office/powerpoint/2010/main" val="10415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3960440" cy="831622"/>
          </a:xfrm>
        </p:spPr>
        <p:txBody>
          <a:bodyPr>
            <a:normAutofit/>
          </a:bodyPr>
          <a:lstStyle/>
          <a:p>
            <a:r>
              <a:rPr lang="ru-RU" sz="2800" dirty="0" err="1"/>
              <a:t>объективті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136904" cy="4373563"/>
          </a:xfrm>
          <a:noFill/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Қарау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Тері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бозаруы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Жылаған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кезде,күшенгенде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цианоз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пайда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болуы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Тұрақты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цианоз  (шунт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оңнан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солға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қарай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Мойын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тамырларының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айқын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пульсациясы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Жүрек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төмпешігі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11" t="14148" r="5718" b="35719"/>
          <a:stretch/>
        </p:blipFill>
        <p:spPr bwMode="auto">
          <a:xfrm>
            <a:off x="3182708" y="3429000"/>
            <a:ext cx="5439660" cy="244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7" y="5996226"/>
            <a:ext cx="79402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1. </a:t>
            </a:r>
            <a:r>
              <a:rPr lang="ru-RU" sz="1000" i="1" dirty="0" err="1">
                <a:solidFill>
                  <a:srgbClr val="000000"/>
                </a:solidFill>
              </a:rPr>
              <a:t>Шарыкин</a:t>
            </a:r>
            <a:r>
              <a:rPr lang="ru-RU" sz="1000" i="1" dirty="0">
                <a:solidFill>
                  <a:srgbClr val="000000"/>
                </a:solidFill>
              </a:rPr>
              <a:t> А.С. Врожденные пороки сердца,, 2009. – 97-104с</a:t>
            </a:r>
          </a:p>
          <a:p>
            <a:pPr algn="r"/>
            <a:r>
              <a:rPr lang="ru-RU" sz="1000" i="1" dirty="0">
                <a:solidFill>
                  <a:srgbClr val="000000"/>
                </a:solidFill>
              </a:rPr>
              <a:t>2.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КЛИНИЧЕСКИЙ ПРОТОКОЛ ДИАГНОСТИКИ И ЛЕЧЕНИЯ « ОТКРЫТЫЙ АРТЕРИАЛЬНЫЙ ПРОТОК»,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Протокол №62  от «18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апреля 2019 года</a:t>
            </a:r>
          </a:p>
          <a:p>
            <a:pPr algn="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Рисунок: </a:t>
            </a:r>
            <a:r>
              <a:rPr lang="en-US" sz="1000" dirty="0">
                <a:hlinkClick r:id="rId4"/>
              </a:rPr>
              <a:t>https://www.google.com/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1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7512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3672408" cy="831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Физикальды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3"/>
            <a:ext cx="8136904" cy="4248472"/>
          </a:xfrm>
          <a:noFill/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Пальпация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Жүрек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ұшы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түрткісі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кеңейген,күшейген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Систола-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диастолалық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мысық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пырылы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төстік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жақ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қырында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2-қабырғааралықта).</a:t>
            </a:r>
          </a:p>
          <a:p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Перкуссия: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Салыстырмалы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шекараның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жағынан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кеңеюі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Аускультативті</a:t>
            </a: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төстік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жақ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қырында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2-қабырғааралықта систола-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диастолалық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машиналық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шу»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Пульс –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биік,үлкен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САҚ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аздап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жоғарылаған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, ДАҚ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төмендеген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Ұйқы артерияларында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каротид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биі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тырнақта 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капиллярлы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пульс»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симптомдары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кездеседі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093296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1. </a:t>
            </a:r>
            <a:r>
              <a:rPr lang="ru-RU" sz="1000" i="1" dirty="0" err="1">
                <a:solidFill>
                  <a:srgbClr val="000000"/>
                </a:solidFill>
              </a:rPr>
              <a:t>Шарыкин</a:t>
            </a:r>
            <a:r>
              <a:rPr lang="ru-RU" sz="1000" i="1" dirty="0">
                <a:solidFill>
                  <a:srgbClr val="000000"/>
                </a:solidFill>
              </a:rPr>
              <a:t> А.С. Врожденные пороки сердца, 2009. – 97-104с</a:t>
            </a:r>
          </a:p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2.</a:t>
            </a: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КЛИНИЧЕСКИЙ ПРОТОКОЛ ДИАГНОСТИКИ И ЛЕЧЕНИЯ « ОТКРЫТЫЙ АРТЕРИАЛЬНЫЙ ПРОТОК», </a:t>
            </a:r>
            <a:r>
              <a: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Протокол №62  от «18» апреля 2019 года</a:t>
            </a:r>
            <a:endParaRPr lang="ru-RU" sz="10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50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836DD10A-FD0D-A2F7-834E-46B793E549EF}"/>
              </a:ext>
            </a:extLst>
          </p:cNvPr>
          <p:cNvSpPr/>
          <p:nvPr/>
        </p:nvSpPr>
        <p:spPr>
          <a:xfrm>
            <a:off x="611560" y="692696"/>
            <a:ext cx="7992690" cy="56166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74360E-7791-C47D-FA0A-3B8EF2F6D06A}"/>
              </a:ext>
            </a:extLst>
          </p:cNvPr>
          <p:cNvSpPr txBox="1"/>
          <p:nvPr/>
        </p:nvSpPr>
        <p:spPr>
          <a:xfrm>
            <a:off x="790657" y="1052736"/>
            <a:ext cx="7848871" cy="2880320"/>
          </a:xfrm>
          <a:prstGeom prst="rect">
            <a:avLst/>
          </a:prstGeom>
        </p:spPr>
        <p:txBody>
          <a:bodyPr vert="horz" lIns="57150" tIns="28575" rIns="57150" bIns="28575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түтік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таралған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ақауларының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болып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табылады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Шартты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түрде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артериальды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түтік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нәресте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өмірінің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айларында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жабылуы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керек. </a:t>
            </a: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түтік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патология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0,014- 0,3/1000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туылған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жүрек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ақаулары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ішінде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критикалық ақаулар ішінде 3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kk-KZ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Ашық артериальды түтіктің маңыздылығы оның көп таралуымен және асқыныстарының ауыр болуымен байланысты.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Ақаудың сақталуы баланың айы-күні жетіліп туылуына байланысты: баланың туылған кездегі салмағы аз болған сайын бұл патология жиі кездеседі.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9979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6779096" cy="756002"/>
          </a:xfrm>
        </p:spPr>
        <p:txBody>
          <a:bodyPr/>
          <a:lstStyle/>
          <a:p>
            <a:pPr algn="ctr"/>
            <a:r>
              <a:rPr lang="ru-RU" dirty="0"/>
              <a:t>Диагностика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213" y="2276872"/>
            <a:ext cx="3888432" cy="3509467"/>
          </a:xfrm>
        </p:spPr>
        <p:txBody>
          <a:bodyPr>
            <a:noAutofit/>
          </a:bodyPr>
          <a:lstStyle/>
          <a:p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Анықталады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Шунт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бағыты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Қысым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градиенті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Түтік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анатомиясы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диаметрі,ұзындығы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Жүрек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камераларының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өлшемдері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uzi-kmv.ru/wp-content/uploads/2018/05/%D0%BE%D1%82%D0%BA%D1%80%D1%8B%D1%82%D1%8B%D0%B9-%D0%B0%D1%80%D1%82%D0%B5%D1%80%D0%B8%D0%B0%D0%BB%D1%8C%D0%BD%D1%8B%D0%B9-%D0%BF%D1%80%D0%BE%D1%82%D0%BE%D0%BA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39" y="1916832"/>
            <a:ext cx="4234011" cy="38884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4640" y="1196752"/>
            <a:ext cx="3645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Түстік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допплермен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ЭхоКГ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2997" y="5858348"/>
            <a:ext cx="81369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КЛИНИЧЕСКИЙ ПРОТОКОЛ ДИАГНОСТИКИ И ЛЕЧЕНИЯ « ОТКРЫТЫЙ АРТЕРИАЛЬНЫЙ ПРОТОК», Протокол №62 от 18» апреля 2019 года</a:t>
            </a:r>
          </a:p>
          <a:p>
            <a:pPr lvl="0" algn="r"/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Рисунок: </a:t>
            </a:r>
            <a:r>
              <a:rPr lang="en-US" sz="1100" dirty="0">
                <a:hlinkClick r:id="rId3"/>
              </a:rPr>
              <a:t>http://uzi-kmv.ru/2018/05/13/</a:t>
            </a:r>
            <a:endParaRPr 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001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=""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124744"/>
            <a:ext cx="7913957" cy="433058"/>
          </a:xfrm>
        </p:spPr>
        <p:txBody>
          <a:bodyPr>
            <a:noAutofit/>
          </a:bodyPr>
          <a:lstStyle/>
          <a:p>
            <a:pPr algn="ctr"/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Ашық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артериальды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түтік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солдан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оңға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қарай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ағыс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қызыл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түсті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бағыттаушымен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көрсетілген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Аорта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деңгейіндегі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парастернальды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қысқа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өс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x-none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405D6912-4F67-81B9-3369-AC7F6A20730B}"/>
              </a:ext>
            </a:extLst>
          </p:cNvPr>
          <p:cNvSpPr/>
          <p:nvPr/>
        </p:nvSpPr>
        <p:spPr>
          <a:xfrm>
            <a:off x="4527503" y="3895929"/>
            <a:ext cx="480686" cy="50393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pic>
        <p:nvPicPr>
          <p:cNvPr id="8" name="Материалы книги Эхокардиография по Харви Фейгенбауму — Яндекс Браузер 2024-09-24 21-52-30">
            <a:hlinkClick r:id="" action="ppaction://media"/>
            <a:extLst>
              <a:ext uri="{FF2B5EF4-FFF2-40B4-BE49-F238E27FC236}">
                <a16:creationId xmlns="" xmlns:a16="http://schemas.microsoft.com/office/drawing/2014/main" id="{290C48B7-D351-4503-C3FD-A9D07AFF56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67544" y="1556792"/>
            <a:ext cx="8136904" cy="458831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2241861" y="6222355"/>
            <a:ext cx="6362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Видео: </a:t>
            </a:r>
            <a:r>
              <a:rPr lang="ru-RU" alt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«Эхокардиография по Харви </a:t>
            </a:r>
            <a:r>
              <a:rPr lang="ru-RU" alt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Фейгенбауму</a:t>
            </a:r>
            <a:r>
              <a:rPr lang="ru-RU" alt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»  Уильям Ф. Армстронг, Томас Райан, 2023 г.</a:t>
            </a:r>
          </a:p>
          <a:p>
            <a:pPr algn="r"/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7807A83-3298-01DF-8238-AF0324FC338E}"/>
              </a:ext>
            </a:extLst>
          </p:cNvPr>
          <p:cNvSpPr txBox="1"/>
          <p:nvPr/>
        </p:nvSpPr>
        <p:spPr>
          <a:xfrm>
            <a:off x="4211960" y="2348880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E32BE4-E6B4-1DB9-EDE0-DCF892802A01}"/>
              </a:ext>
            </a:extLst>
          </p:cNvPr>
          <p:cNvSpPr txBox="1"/>
          <p:nvPr/>
        </p:nvSpPr>
        <p:spPr>
          <a:xfrm>
            <a:off x="4499992" y="3645024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Ао</a:t>
            </a:r>
            <a:endParaRPr lang="ru-RU" sz="1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0E7A1F5-FC50-995A-4D68-5DCB5800443A}"/>
              </a:ext>
            </a:extLst>
          </p:cNvPr>
          <p:cNvSpPr txBox="1"/>
          <p:nvPr/>
        </p:nvSpPr>
        <p:spPr>
          <a:xfrm>
            <a:off x="4139952" y="4365104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C742A2C-E3A6-C4D9-3A06-2097224877EC}"/>
              </a:ext>
            </a:extLst>
          </p:cNvPr>
          <p:cNvSpPr txBox="1"/>
          <p:nvPr/>
        </p:nvSpPr>
        <p:spPr>
          <a:xfrm>
            <a:off x="3419872" y="3717032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568CBC-9AB3-7FAB-3185-897DE935C077}"/>
              </a:ext>
            </a:extLst>
          </p:cNvPr>
          <p:cNvSpPr txBox="1"/>
          <p:nvPr/>
        </p:nvSpPr>
        <p:spPr>
          <a:xfrm>
            <a:off x="5148064" y="3068960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ЛС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="" xmlns:a16="http://schemas.microsoft.com/office/drawing/2014/main" id="{E0529FAA-4176-CE9C-16D4-1A931F9256AA}"/>
              </a:ext>
            </a:extLst>
          </p:cNvPr>
          <p:cNvSpPr/>
          <p:nvPr/>
        </p:nvSpPr>
        <p:spPr>
          <a:xfrm rot="13451477">
            <a:off x="5524796" y="4199620"/>
            <a:ext cx="792088" cy="576064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" name="Picture 2" descr="Шаблонные видеоролики: как мы оптимизировали процесс производства видео и  добились цены $300 за ролик / Хабр">
            <a:extLst>
              <a:ext uri="{FF2B5EF4-FFF2-40B4-BE49-F238E27FC236}">
                <a16:creationId xmlns="" xmlns:a16="http://schemas.microsoft.com/office/drawing/2014/main" id="{FC2E7805-7532-9AD0-9A5F-9579C8858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1208"/>
            <a:ext cx="1180717" cy="886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12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548680"/>
            <a:ext cx="2808312" cy="936104"/>
          </a:xfrm>
        </p:spPr>
        <p:txBody>
          <a:bodyPr>
            <a:no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ЕМІ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980728"/>
            <a:ext cx="7620000" cy="4752528"/>
          </a:xfrm>
        </p:spPr>
        <p:txBody>
          <a:bodyPr>
            <a:norm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Спецификалық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консервативті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терапия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жетілмеген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балаларда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ғана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қолданылады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стероидты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қабынуға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препараттар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индометацин, ибупрофен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Механизмі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простагландинов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синтезін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ингибирлеу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Индометациннің</a:t>
            </a:r>
            <a:r>
              <a:rPr lang="ru-RU" sz="2400" dirty="0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400" dirty="0" err="1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дозасы</a:t>
            </a:r>
            <a:r>
              <a:rPr lang="ru-RU" sz="2400" dirty="0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(0,2; 0,1; 0,1 мг/кг) </a:t>
            </a:r>
            <a:r>
              <a:rPr lang="ru-RU" sz="2400" b="0" dirty="0" err="1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тамыр</a:t>
            </a:r>
            <a:r>
              <a:rPr lang="ru-RU" sz="2400" b="0" dirty="0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ішіне</a:t>
            </a:r>
            <a:r>
              <a:rPr lang="ru-RU" sz="2400" b="0" dirty="0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48 </a:t>
            </a:r>
            <a:r>
              <a:rPr lang="ru-RU" sz="2400" b="0" dirty="0" err="1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сағат</a:t>
            </a:r>
            <a:r>
              <a:rPr lang="ru-RU" sz="2400" b="0" dirty="0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ішінде</a:t>
            </a:r>
            <a:r>
              <a:rPr lang="ru-RU" sz="2400" b="0" dirty="0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енгізіледі</a:t>
            </a:r>
            <a:r>
              <a:rPr lang="ru-RU" sz="2400" b="0" dirty="0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Егер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әсері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болмаса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0,1 мг/кг  24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сағат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интервалмен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рет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енгізуге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Эффективтілігі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– 70 - 80%. </a:t>
            </a:r>
          </a:p>
          <a:p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Альтернативасы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 -  </a:t>
            </a:r>
            <a:r>
              <a:rPr lang="ru-RU" sz="24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ибупрофен</a:t>
            </a:r>
            <a:r>
              <a:rPr lang="ru-RU" sz="2400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 10 мг/кг </a:t>
            </a:r>
            <a:r>
              <a:rPr lang="ru-RU" sz="2400" b="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ішке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одан</a:t>
            </a:r>
            <a:r>
              <a:rPr lang="ru-RU" sz="2400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sz="2400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 2 доза -  5 мг/кг 24 </a:t>
            </a:r>
            <a:r>
              <a:rPr lang="ru-RU" sz="2400" b="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сағат</a:t>
            </a:r>
            <a:r>
              <a:rPr lang="ru-RU" sz="2400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интервалмен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5949280"/>
            <a:ext cx="80645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1. </a:t>
            </a:r>
            <a:r>
              <a:rPr lang="ru-RU" sz="1000" i="1" dirty="0" err="1">
                <a:solidFill>
                  <a:srgbClr val="000000"/>
                </a:solidFill>
              </a:rPr>
              <a:t>Шарыкин</a:t>
            </a:r>
            <a:r>
              <a:rPr lang="ru-RU" sz="1000" i="1" dirty="0">
                <a:solidFill>
                  <a:srgbClr val="000000"/>
                </a:solidFill>
              </a:rPr>
              <a:t> А.С. Врожденные пороки сердца, 2009. – 97-104с</a:t>
            </a:r>
          </a:p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2.</a:t>
            </a:r>
            <a:r>
              <a:rPr lang="ru-RU" sz="1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КЛИНИЧЕСКИЙ ПРОТОКОЛ ДИАГНОСТИКИ И ЛЕЧЕНИЯ « ОТКРЫТЫЙ АРТЕРИАЛЬНЫЙ ПРОТОК», Протокол №62  от «18» апреля 2019 года; </a:t>
            </a:r>
          </a:p>
        </p:txBody>
      </p:sp>
    </p:spTree>
    <p:extLst>
      <p:ext uri="{BB962C8B-B14F-4D97-AF65-F5344CB8AC3E}">
        <p14:creationId xmlns="" xmlns:p14="http://schemas.microsoft.com/office/powerpoint/2010/main" val="1523172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799312" cy="1371600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Хирургиялық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емдеу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7620000" cy="437356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err="1">
                <a:solidFill>
                  <a:srgbClr val="002060"/>
                </a:solidFill>
              </a:rPr>
              <a:t>Көрсеткіштер</a:t>
            </a:r>
            <a:r>
              <a:rPr lang="ru-RU" dirty="0">
                <a:solidFill>
                  <a:srgbClr val="002060"/>
                </a:solidFill>
              </a:rPr>
              <a:t>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Жасанды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өкпе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желдетілуін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қолдану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қажеттілігі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медикаментозды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ем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курсынан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эффективтілік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болмауы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Циклооксигеназа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ингибиторларын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қолдануға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көрсеткіш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болуы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  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Нәресте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жасы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тәулік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659" y="6022617"/>
            <a:ext cx="79206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КЛИНИЧЕСКИЙ ПРОТОКОЛ ДИАГНОСТИКИ И ЛЕЧЕНИЯ « ОТКРЫТЫЙ АРТЕРИАЛЬНЫЙ ПРОТОК», Протокол №62  от «18» апреля 2019 года; </a:t>
            </a:r>
          </a:p>
        </p:txBody>
      </p:sp>
    </p:spTree>
    <p:extLst>
      <p:ext uri="{BB962C8B-B14F-4D97-AF65-F5344CB8AC3E}">
        <p14:creationId xmlns="" xmlns:p14="http://schemas.microsoft.com/office/powerpoint/2010/main" val="498147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851104" cy="903630"/>
          </a:xfrm>
        </p:spPr>
        <p:txBody>
          <a:bodyPr>
            <a:norm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Хирургиялық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емдеу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242218"/>
            <a:ext cx="7620000" cy="4373563"/>
          </a:xfrm>
        </p:spPr>
        <p:txBody>
          <a:bodyPr/>
          <a:lstStyle/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Операция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жасау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жасы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6-12 </a:t>
            </a:r>
            <a:r>
              <a:rPr lang="ru-RU" b="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айдан</a:t>
            </a:r>
            <a:r>
              <a:rPr lang="ru-RU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0" dirty="0" smtClean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3–5 </a:t>
            </a:r>
            <a:r>
              <a:rPr lang="ru-RU" b="0" dirty="0" err="1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жасқа дейін</a:t>
            </a:r>
            <a:r>
              <a:rPr lang="ru-RU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Кіші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баларда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түтікті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клипирлеу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балаларда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түтікті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лигирлеу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Операциядан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летальдылық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0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kk-KZ" b="0" dirty="0">
                <a:latin typeface="Times New Roman" pitchFamily="18" charset="0"/>
                <a:cs typeface="Times New Roman" pitchFamily="18" charset="0"/>
              </a:rPr>
              <a:t>құрайды.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Виды оперативного лечен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59" r="56408" b="34471"/>
          <a:stretch/>
        </p:blipFill>
        <p:spPr bwMode="auto">
          <a:xfrm>
            <a:off x="467544" y="3063731"/>
            <a:ext cx="3986088" cy="3138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иды оперативного лечени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441" t="66908" r="55121" b="-198"/>
          <a:stretch/>
        </p:blipFill>
        <p:spPr bwMode="auto">
          <a:xfrm>
            <a:off x="4644008" y="3284984"/>
            <a:ext cx="4144051" cy="2283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46318" y="594928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sz="1100" i="1" dirty="0">
                <a:solidFill>
                  <a:srgbClr val="000000"/>
                </a:solidFill>
              </a:rPr>
              <a:t>Шарыкин А.С. Врожденные пороки сердца. 2009. – 97-104с</a:t>
            </a:r>
          </a:p>
          <a:p>
            <a:pPr algn="r"/>
            <a:r>
              <a:rPr lang="ru-RU" sz="1100" dirty="0">
                <a:hlinkClick r:id="rId3"/>
              </a:rPr>
              <a:t>Рисунок: </a:t>
            </a:r>
            <a:r>
              <a:rPr lang="en-US" sz="1100" dirty="0">
                <a:hlinkClick r:id="rId3"/>
              </a:rPr>
              <a:t>https://www.google.com/imgres</a:t>
            </a:r>
            <a:endParaRPr lang="ru-RU" sz="1100" dirty="0"/>
          </a:p>
          <a:p>
            <a:pPr lvl="0" algn="r"/>
            <a:endParaRPr lang="ru-RU" sz="11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2648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851104" cy="615598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Хирургиялық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емдеу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211960" y="1268760"/>
            <a:ext cx="4104456" cy="80602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КЛИПИРЛЕУ</a:t>
            </a:r>
          </a:p>
        </p:txBody>
      </p:sp>
      <p:pic>
        <p:nvPicPr>
          <p:cNvPr id="6146" name="Picture 2" descr="Клипирование ОАП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1" t="9346" r="60563" b="53371"/>
          <a:stretch/>
        </p:blipFill>
        <p:spPr bwMode="auto">
          <a:xfrm>
            <a:off x="575493" y="1340768"/>
            <a:ext cx="3150350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7" t="51304" r="59715" b="11467"/>
          <a:stretch/>
        </p:blipFill>
        <p:spPr bwMode="auto">
          <a:xfrm>
            <a:off x="524942" y="3933056"/>
            <a:ext cx="3312170" cy="239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Клипирование ОАП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558" t="22967" r="2882" b="24704"/>
          <a:stretch/>
        </p:blipFill>
        <p:spPr bwMode="auto">
          <a:xfrm>
            <a:off x="3980199" y="1988840"/>
            <a:ext cx="4614992" cy="3550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27601" y="6176189"/>
            <a:ext cx="2976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4"/>
              </a:rPr>
              <a:t>Рисунок: </a:t>
            </a:r>
            <a:r>
              <a:rPr lang="en-US" sz="1200" dirty="0">
                <a:hlinkClick r:id="rId4"/>
              </a:rPr>
              <a:t>https://www.google.com/imgres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3839441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48" y="404664"/>
            <a:ext cx="6851104" cy="615598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Хирургиялық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емдеу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7620000" cy="4373563"/>
          </a:xfrm>
        </p:spPr>
        <p:txBody>
          <a:bodyPr/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Эндоваскулярлы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әдіс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 спираль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арқылы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диаметрі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3мм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дейін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Түтік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диаметрі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(6 мм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дейін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бірнеше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спиральдар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или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арнайы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окклюдерлер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қолданылады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3478795" cy="261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552" y="3212976"/>
            <a:ext cx="3487688" cy="2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1434" y="6237744"/>
            <a:ext cx="7562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100" i="1" dirty="0">
                <a:solidFill>
                  <a:srgbClr val="000000"/>
                </a:solidFill>
              </a:rPr>
              <a:t>Рисунок: </a:t>
            </a:r>
            <a:r>
              <a:rPr lang="en-US" sz="1100" dirty="0">
                <a:hlinkClick r:id="rId4"/>
              </a:rPr>
              <a:t>https://gpk1.ru/zabolevaniya/otkrytyj-arterialnyj-protok-u-detej.html</a:t>
            </a:r>
            <a:endParaRPr lang="ru-RU" sz="1100" dirty="0"/>
          </a:p>
          <a:p>
            <a:pPr lvl="0" algn="r"/>
            <a:endParaRPr lang="ru-RU" sz="11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7009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48" y="97460"/>
            <a:ext cx="6851104" cy="903630"/>
          </a:xfrm>
        </p:spPr>
        <p:txBody>
          <a:bodyPr>
            <a:normAutofit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Хирургиялық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емдеу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7620000" cy="4373563"/>
          </a:xfrm>
        </p:spPr>
        <p:txBody>
          <a:bodyPr/>
          <a:lstStyle/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Картинки по запросу клипирование сосуда оа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86780"/>
            <a:ext cx="6381750" cy="476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442" y="6145988"/>
            <a:ext cx="7272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hlinkClick r:id="rId3"/>
              </a:rPr>
              <a:t>Рисунок: </a:t>
            </a:r>
            <a:r>
              <a:rPr lang="en-US" sz="1200" dirty="0">
                <a:hlinkClick r:id="rId3"/>
              </a:rPr>
              <a:t>https://gpk1.ru/zabolevaniya/otkrytyj-arterialnyj-protok-u-detej.html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520254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0696" y="260648"/>
            <a:ext cx="5915000" cy="900018"/>
          </a:xfrm>
        </p:spPr>
        <p:txBody>
          <a:bodyPr/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Асқыныстары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1052736"/>
            <a:ext cx="7655946" cy="3816424"/>
          </a:xfrm>
        </p:spPr>
        <p:txBody>
          <a:bodyPr>
            <a:no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Кіші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түтік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бактериальды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эндокардит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түтік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болса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өкпелік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гипертенщия,түтіктің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аневризмасы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жыртылуы,тромбозы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дамиды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Операциядан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кейінгі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асқыныстар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Диафрагмальды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нерв мен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көмей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нервтерінің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зақымдалуы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Инфекциялық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эндокардит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Жүрек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жеткіліксіздігі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Транскатетерді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окклюзиядан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кейінгі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болатын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асқыныстар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резидуальды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шунт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спиральды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миграциясы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катетер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өткен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тамырларда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тромбоз,гемолиз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91776" y="6053078"/>
            <a:ext cx="87129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cs typeface="Times New Roman" pitchFamily="18" charset="0"/>
              </a:rPr>
              <a:t>Шарыкин А.С. Врожденные пороки сердца, 2009. – 97-104с</a:t>
            </a:r>
          </a:p>
        </p:txBody>
      </p:sp>
    </p:spTree>
    <p:extLst>
      <p:ext uri="{BB962C8B-B14F-4D97-AF65-F5344CB8AC3E}">
        <p14:creationId xmlns="" xmlns:p14="http://schemas.microsoft.com/office/powerpoint/2010/main" val="1296278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8579296" cy="137160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Профилактикалық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шаралар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• анемия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профилактикасы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 ;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• коррекция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жасалғаннан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6 ай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ішінде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бактериялық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эндокардиттің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профилактикасы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85344" y="6083856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i="1" dirty="0">
                <a:cs typeface="Times New Roman" pitchFamily="18" charset="0"/>
              </a:rPr>
              <a:t>КЛИНИЧЕСКИЙ ПРОТОКОЛ ДИАГНОСТИКИ И ЛЕЧЕНИЯ </a:t>
            </a:r>
          </a:p>
          <a:p>
            <a:pPr algn="r"/>
            <a:r>
              <a:rPr lang="ru-RU" sz="900" i="1" dirty="0">
                <a:cs typeface="Times New Roman" pitchFamily="18" charset="0"/>
              </a:rPr>
              <a:t>«ОТКРЫТЫЙ АРТЕРИАЛЬНЫЙ ПРОТОК»,2019г</a:t>
            </a:r>
          </a:p>
        </p:txBody>
      </p:sp>
    </p:spTree>
    <p:extLst>
      <p:ext uri="{BB962C8B-B14F-4D97-AF65-F5344CB8AC3E}">
        <p14:creationId xmlns="" xmlns:p14="http://schemas.microsoft.com/office/powerpoint/2010/main" val="49975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-136525"/>
            <a:ext cx="5791200" cy="13716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ЭПИДЕМИОЛОГИЯ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750" y="1340768"/>
            <a:ext cx="7560642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Жетілмеген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нәрестелерде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кездеседі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Жетілмей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туылған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балаларда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кездесетін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жиілігі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42%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салмағы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&lt;1000 г;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21%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салмағы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1000-1500 г;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7%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салмағы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1500-1750 г;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25683" y="6083856"/>
            <a:ext cx="8829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1.КЛИНИЧЕСКИЙ ПРОТОКОЛ ДИАГНОСТИКИ И ЛЕЧЕНИЯ « ОТКРЫТЫЙ АРТЕРИАЛЬНЫЙ ПРОТОК», протокол № 10 от «4» июля 2014 года</a:t>
            </a:r>
          </a:p>
          <a:p>
            <a:pPr algn="r"/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Клинические рекомендации «открытый артериальный проток» МЗРФ, 2016г.</a:t>
            </a:r>
          </a:p>
        </p:txBody>
      </p:sp>
    </p:spTree>
    <p:extLst>
      <p:ext uri="{BB962C8B-B14F-4D97-AF65-F5344CB8AC3E}">
        <p14:creationId xmlns="" xmlns:p14="http://schemas.microsoft.com/office/powerpoint/2010/main" val="1696046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003" y="764593"/>
            <a:ext cx="8147248" cy="13716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Науқасты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кейінгі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жүргізу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жоспары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334" y="1700808"/>
            <a:ext cx="7620000" cy="4373563"/>
          </a:xfrm>
        </p:spPr>
        <p:txBody>
          <a:bodyPr>
            <a:normAutofit/>
          </a:bodyPr>
          <a:lstStyle/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корригирленген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артериялық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түтікті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динамикалық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бақылау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уақыты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айдан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кем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есептен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шығарар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алдында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ЭКГ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ЭХО-КГ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жүргізілуі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тиіс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иммунизация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коррекциядан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жасалғаннан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6 ай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уақыттан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жүргізіледі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вакцинация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алдында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кардиолог пен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невропатологтың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консультация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қажет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2-3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дәрежелі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өкпелік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гипертензиясы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бар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науқастар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жылдан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кем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уақытта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динамикалық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бақылауда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dirty="0" err="1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CA6991B-1223-6B34-BADA-36FAC64F1F6C}"/>
              </a:ext>
            </a:extLst>
          </p:cNvPr>
          <p:cNvSpPr/>
          <p:nvPr/>
        </p:nvSpPr>
        <p:spPr>
          <a:xfrm>
            <a:off x="-108718" y="6023702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i="1" dirty="0">
                <a:cs typeface="Times New Roman" pitchFamily="18" charset="0"/>
              </a:rPr>
              <a:t>КЛИНИЧЕСКИЙ ПРОТОКОЛ ДИАГНОСТИКИ И ЛЕЧЕНИЯ </a:t>
            </a:r>
          </a:p>
          <a:p>
            <a:pPr algn="r"/>
            <a:r>
              <a:rPr lang="ru-RU" sz="900" i="1" dirty="0">
                <a:cs typeface="Times New Roman" pitchFamily="18" charset="0"/>
              </a:rPr>
              <a:t>«ОТКРЫТЫЙ АРТЕРИАЛЬНЫЙ ПРОТОК»,2019г</a:t>
            </a:r>
          </a:p>
        </p:txBody>
      </p:sp>
    </p:spTree>
    <p:extLst>
      <p:ext uri="{BB962C8B-B14F-4D97-AF65-F5344CB8AC3E}">
        <p14:creationId xmlns="" xmlns:p14="http://schemas.microsoft.com/office/powerpoint/2010/main" val="1459296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645F79C-F8DA-1DAD-A08D-D53C4063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60C46B-6A25-8F15-42FE-5915BC7E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42" y="1131094"/>
            <a:ext cx="7945609" cy="433058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Пайдаланылған әдебиеттер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x-non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3F54D73-7843-3F3A-CC4E-90189922D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01" y="1711862"/>
            <a:ext cx="7885821" cy="41464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385763" indent="-385763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«Врожденные пороки сердца» А.С. Шарыкин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marL="385763" indent="-385763">
              <a:buFont typeface="+mj-lt"/>
              <a:buAutoNum type="arabicPeriod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кардиология» П.В. Шумилова, Н.П.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Котлуковой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 г. 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«Перинатальная кардиология» А.С. Шарыкин, 2007 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Фейгенбауму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Уильям Ф.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Армстронг, Томас Райан, 2023 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«Клиническая анатомия сердца» И.И. Каган 2018г.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«ВПС у новорожденных и детей первого года жизни» </a:t>
            </a:r>
            <a:r>
              <a:rPr lang="ru-RU" alt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Л.М.Миролюбов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2008г.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b="0" dirty="0">
                <a:latin typeface="Times New Roman" pitchFamily="18" charset="0"/>
                <a:cs typeface="Times New Roman" pitchFamily="18" charset="0"/>
                <a:hlinkClick r:id="rId2"/>
              </a:rPr>
              <a:t>https://cyberleninka.ru/article/n/sovremennye-metody-vyyavleniya-defekta-mezhzheludochkovoy-peregorodki-serdtsa-cheloveka-u-detey-i-novorozhdennyh</a:t>
            </a:r>
            <a:r>
              <a:rPr lang="ru-RU" sz="2100" b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ttps://diseases.medelement.com/disease/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дефект-межжелудочковой перегородки-2018/16037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altLang="ru-RU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https://diseases.medelement.com/disease/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дефект-межжелудочковой-перегородки-2018/16037</a:t>
            </a:r>
            <a:r>
              <a:rPr lang="ru-RU" alt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100" b="0" dirty="0">
                <a:solidFill>
                  <a:srgbClr val="0563C1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https://diseases.medelement.com/disease/</a:t>
            </a:r>
            <a:r>
              <a:rPr lang="ru-RU" sz="2100" b="0" dirty="0"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дефект-межжелудочковой-перегородки-2018/16037</a:t>
            </a:r>
            <a:endParaRPr lang="ru-RU" sz="2100" b="0" dirty="0">
              <a:latin typeface="Times New Roman" pitchFamily="18" charset="0"/>
              <a:cs typeface="Times New Roman" pitchFamily="18" charset="0"/>
            </a:endParaRPr>
          </a:p>
          <a:p>
            <a:pPr marL="385763" indent="-385763"/>
            <a:endParaRPr lang="ru-RU" sz="2100" b="0" dirty="0">
              <a:latin typeface="Times New Roman" pitchFamily="18" charset="0"/>
              <a:cs typeface="Times New Roman" pitchFamily="18" charset="0"/>
            </a:endParaRPr>
          </a:p>
          <a:p>
            <a:pPr marL="385763" indent="-385763"/>
            <a:endParaRPr lang="ru-RU" alt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8799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61139"/>
            <a:ext cx="8219256" cy="759614"/>
          </a:xfrm>
        </p:spPr>
        <p:txBody>
          <a:bodyPr>
            <a:norm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Пайдаланылған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әдебиеттер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44798"/>
            <a:ext cx="7416824" cy="5292514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КЛИНИЧЕСКИЙ ПРОТОКОЛ ДИАГНОСТИКИ И ЛЕЧЕНИЯ « ОТКРЫТЫЙ АРТЕРИАЛЬНЫЙ ПРОТОК», протокол №62  от «18» апреля 2019 года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Шарыкин А.С. Врожденные пороки сердца: руководство для педи­атров, кардиологов, неонатологов. – 2-е изд. – М.: Бином, 2009. – 97-104с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Белозеров Ю.М. Детская кардиология. –М.:Медпресс-информ;2004.-110-112с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КЛИНИЧЕСКИЙ ПРОТОКОЛ ДИАГНОСТИКИ И ЛЕЧЕНИЯ « ОТКРЫТЫЙ АРТЕРИАЛЬНЫЙ ПРОТОК», протокол № 10 от «4» июля 2014 года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«Детская кардиология» П.В. Шумилова, Н.П. </a:t>
            </a:r>
            <a:r>
              <a:rPr 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Котлуковой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 г. 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«Перинатальная кардиология»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а.С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Шарыкин, 2007 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а.В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«Эхокардиография по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харви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фейгенбауму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уильям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ф. Армстронг,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томас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райан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«Клиническая анатомия сердца»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и.И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Каган 2018г.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Впс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новорожденных и детей первого года жизни»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л.М.Миролюбов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2008г.</a:t>
            </a:r>
          </a:p>
          <a:p>
            <a:pPr marL="385763" indent="-385763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Клинические рекомендации «открытый артериальный проток» </a:t>
            </a:r>
            <a:r>
              <a:rPr lang="ru-RU" sz="1600" b="0" dirty="0" err="1">
                <a:latin typeface="Times New Roman" pitchFamily="18" charset="0"/>
                <a:cs typeface="Times New Roman" pitchFamily="18" charset="0"/>
              </a:rPr>
              <a:t>мзрф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, 2016г.</a:t>
            </a:r>
          </a:p>
        </p:txBody>
      </p:sp>
    </p:spTree>
    <p:extLst>
      <p:ext uri="{BB962C8B-B14F-4D97-AF65-F5344CB8AC3E}">
        <p14:creationId xmlns="" xmlns:p14="http://schemas.microsoft.com/office/powerpoint/2010/main" val="65015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968" t="3085" r="1330" b="1170"/>
          <a:stretch/>
        </p:blipFill>
        <p:spPr bwMode="auto">
          <a:xfrm>
            <a:off x="5322965" y="2060848"/>
            <a:ext cx="3281285" cy="424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836712"/>
            <a:ext cx="7776864" cy="864096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артериальды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түтік</a:t>
            </a:r>
            <a:endParaRPr lang="ru-RU" sz="2400" b="1" i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 25.0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МКБ 10</a:t>
            </a:r>
            <a:r>
              <a:rPr lang="ru-RU" sz="2400" b="1" i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</a:p>
          <a:p>
            <a:pPr marL="0" indent="0">
              <a:buNone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Аортаның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төмендеген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бөлігімен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өкпелік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сабауды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байланыстыратын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тамыр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5493" y="292494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ағысын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өкпе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артериясынан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аортаға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бағыттайды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Ұрық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қанайналымының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элементі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065" y="5745302"/>
            <a:ext cx="84831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 2009. – 97-104с</a:t>
            </a:r>
          </a:p>
          <a:p>
            <a:pPr algn="r"/>
            <a:r>
              <a:rPr lang="ru-RU" sz="1000" i="1" dirty="0"/>
              <a:t>Белозеров Ю.М. Детская кардиология. –М.:МЕДпресс-информ;2004.-110-112с.</a:t>
            </a:r>
          </a:p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http://service-med.com/cardiosurgery/patent-ductus-arteriosis/</a:t>
            </a:r>
            <a:endParaRPr lang="ru-RU" sz="1000" i="1" dirty="0"/>
          </a:p>
        </p:txBody>
      </p:sp>
    </p:spTree>
    <p:extLst>
      <p:ext uri="{BB962C8B-B14F-4D97-AF65-F5344CB8AC3E}">
        <p14:creationId xmlns="" xmlns:p14="http://schemas.microsoft.com/office/powerpoint/2010/main" val="364579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376" y="742326"/>
            <a:ext cx="8219256" cy="6100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артериальды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түтіктің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қалыптасуын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тудыратын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қауіп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факторлары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484882"/>
            <a:ext cx="7704856" cy="4661595"/>
          </a:xfrm>
        </p:spPr>
        <p:txBody>
          <a:bodyPr numCol="2"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Антенатальды</a:t>
            </a:r>
            <a:r>
              <a:rPr lang="ru-R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факторлар</a:t>
            </a:r>
            <a:r>
              <a:rPr lang="ru-R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Стероидты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қабынуға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препараттар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Босану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простогландин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препараттарын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қолдану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Респираторлы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дисстресс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синдромының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алудың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жүргізілмеуі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Жетілмей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туылу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босану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кезіндегі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асфиксия;</a:t>
            </a:r>
          </a:p>
          <a:p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Постнатальды</a:t>
            </a:r>
            <a:r>
              <a:rPr lang="ru-R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факторлар</a:t>
            </a:r>
            <a:r>
              <a:rPr lang="ru-RU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v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Респираторлы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дисстресс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синдром;</a:t>
            </a:r>
          </a:p>
          <a:p>
            <a:pPr>
              <a:buFont typeface="Wingdings" pitchFamily="2" charset="2"/>
              <a:buChar char="v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Сурфактанттармен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орныбасушы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терапия;</a:t>
            </a:r>
          </a:p>
          <a:p>
            <a:pPr>
              <a:buFont typeface="Wingdings" pitchFamily="2" charset="2"/>
              <a:buChar char="v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Өкпенің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жасанды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желдетілуі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кезіндегі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гипервентиляция;</a:t>
            </a:r>
          </a:p>
          <a:p>
            <a:pPr>
              <a:buFont typeface="Wingdings" pitchFamily="2" charset="2"/>
              <a:buChar char="v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Пневмоторакс;</a:t>
            </a:r>
          </a:p>
          <a:p>
            <a:pPr>
              <a:buFont typeface="Wingdings" pitchFamily="2" charset="2"/>
              <a:buChar char="v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Анемия;</a:t>
            </a:r>
          </a:p>
          <a:p>
            <a:pPr>
              <a:buFont typeface="Wingdings" pitchFamily="2" charset="2"/>
              <a:buChar char="v"/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Гипергидратация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v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Фототерапия;</a:t>
            </a:r>
          </a:p>
          <a:p>
            <a:pPr>
              <a:buFont typeface="Wingdings" pitchFamily="2" charset="2"/>
              <a:buChar char="v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Азот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оксидін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қолдану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051" y="6053078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КЛИНИЧЕСКИЙ ПРОТОКОЛ ДИАГНОСТИКИ И ЛЕЧЕНИЯ </a:t>
            </a:r>
          </a:p>
          <a:p>
            <a:pPr algn="r"/>
            <a:r>
              <a:rPr lang="ru-RU" sz="1000" i="1" dirty="0"/>
              <a:t>«ОТКРЫТЫЙ АРТЕРИАЛЬНЫЙ ПРОТОК», протокол № 10 от «4» июля 2014 года</a:t>
            </a:r>
          </a:p>
        </p:txBody>
      </p:sp>
    </p:spTree>
    <p:extLst>
      <p:ext uri="{BB962C8B-B14F-4D97-AF65-F5344CB8AC3E}">
        <p14:creationId xmlns="" xmlns:p14="http://schemas.microsoft.com/office/powerpoint/2010/main" val="2039183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8205206" cy="5044477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Ашық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артериальды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түтік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тің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жабылуы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нормада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этапта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жүреді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Функциональды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жабылу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түтік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қабырғасындағы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тегіс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бұлшықеттердің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жиырылуы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);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Анатомиялық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жабылу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эндотелиальды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деструкция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дәнекер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тіннің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қалыптасуы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Схема 1 – поддержание открытого состояние Боталлова протока. Схема 2 – этапы анатомического закрытия Боталлова протока. Красным выделены участники с бОльшим влиянием на происходящие процессы, синим – с меньшим, соответственно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4" t="50000" r="1163" b="4209"/>
          <a:stretch/>
        </p:blipFill>
        <p:spPr bwMode="auto">
          <a:xfrm>
            <a:off x="997660" y="1864862"/>
            <a:ext cx="7272808" cy="2633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9287" y="4502577"/>
            <a:ext cx="79151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</a:t>
            </a:r>
            <a:r>
              <a:rPr lang="ru-RU" dirty="0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дем </a:t>
            </a:r>
            <a:r>
              <a:rPr lang="ru-RU" dirty="0" err="1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en-US" dirty="0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өкпенің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альвеолары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тамырларының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ашылуы</a:t>
            </a:r>
            <a:r>
              <a:rPr lang="en-US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өкпе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тінінен</a:t>
            </a:r>
            <a:r>
              <a:rPr lang="ru-RU" dirty="0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биологиялық</a:t>
            </a:r>
            <a:r>
              <a:rPr lang="ru-RU" dirty="0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активті</a:t>
            </a:r>
            <a:r>
              <a:rPr lang="ru-RU" dirty="0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заттардың</a:t>
            </a:r>
            <a:r>
              <a:rPr lang="ru-RU" dirty="0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бөлінуі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брадикинин,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плацентадан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простогландиндер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түсуінің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азаюы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артериялық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түтік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жабылуы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b="0" i="0" dirty="0">
              <a:solidFill>
                <a:srgbClr val="181D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процесске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қанда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оттегі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мөлшерінің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көбеюі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b="0" i="0" dirty="0" err="1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әкеледі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Егер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нәрестелік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кезеңде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артериальды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түтік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жабылмаса,оның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әрі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қарай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өздігінен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жабылу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мүмкіндігі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аз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880" y="6299299"/>
            <a:ext cx="79403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 2009. – 97-104с </a:t>
            </a:r>
          </a:p>
        </p:txBody>
      </p:sp>
    </p:spTree>
    <p:extLst>
      <p:ext uri="{BB962C8B-B14F-4D97-AF65-F5344CB8AC3E}">
        <p14:creationId xmlns="" xmlns:p14="http://schemas.microsoft.com/office/powerpoint/2010/main" val="320318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оап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139" y="1628800"/>
            <a:ext cx="7099870" cy="4248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567680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Жетіліп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туылған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балаларда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түтіктің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функциональды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жабылуы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алғашқы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10-15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сағат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ішінде,анатомиялық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жабылу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2-3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апта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уақытта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алады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 </a:t>
            </a:r>
            <a:endParaRPr lang="ru-RU" sz="2000" b="1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highlight>
                <a:srgbClr val="FFFF00"/>
              </a:highligh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80726" y="6184156"/>
            <a:ext cx="87849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Рисунок: </a:t>
            </a:r>
            <a:r>
              <a:rPr lang="en-US" sz="1000" dirty="0">
                <a:hlinkClick r:id="rId3"/>
              </a:rPr>
              <a:t>https://vk.com/@thecardioteam-otkrytyi-arterialnyi-protok-chto-eto</a:t>
            </a:r>
            <a:r>
              <a:rPr lang="ru-RU" sz="1000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065214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04664"/>
            <a:ext cx="5791200" cy="687606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Гемодинамика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7632848" cy="4896544"/>
          </a:xfrm>
        </p:spPr>
        <p:txBody>
          <a:bodyPr>
            <a:normAutofit lnSpcReduction="10000"/>
          </a:bodyPr>
          <a:lstStyle/>
          <a:p>
            <a:pPr algn="ctr">
              <a:spcAft>
                <a:spcPts val="0"/>
              </a:spcAft>
            </a:pP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Бірінші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дем,өкпе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тамырларының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ашылуы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жүріп,кіші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қанайналымда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шеңберінде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тамырлық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қарсыластық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төмендейді,үлкен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қанайналым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шеңберінде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артады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оңнан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солға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қарай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ағысы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азаяды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өкпе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тамырларында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қарсыластық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төмендеу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барысында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шунт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екі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жақты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болады,одан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кейін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солдан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оңға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ауысады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 algn="ctr">
              <a:spcAft>
                <a:spcPts val="0"/>
              </a:spcAft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аортадан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өкпе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артериясына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түседі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↓</a:t>
            </a:r>
          </a:p>
          <a:p>
            <a:pPr algn="ctr">
              <a:spcAft>
                <a:spcPts val="0"/>
              </a:spcAft>
            </a:pP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Кіші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қанайналым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шеңберіндегі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артық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мөлшері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сол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жақ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камераларға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қайтып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келіп,олардың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көлемдік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жүктемесін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туындатады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346" y="5902845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  2009. – 97-104с</a:t>
            </a:r>
          </a:p>
          <a:p>
            <a:pPr algn="r"/>
            <a:r>
              <a:rPr lang="ru-RU" sz="1000" i="1" dirty="0"/>
              <a:t>Белозеров Ю.М. Детская кардиология. –М.:МЕДпресс-информ;2004.-110-112с.</a:t>
            </a:r>
          </a:p>
        </p:txBody>
      </p:sp>
    </p:spTree>
    <p:extLst>
      <p:ext uri="{BB962C8B-B14F-4D97-AF65-F5344CB8AC3E}">
        <p14:creationId xmlns="" xmlns:p14="http://schemas.microsoft.com/office/powerpoint/2010/main" val="3205831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nbest.host.webasyst.com/wa-data/public/photos/67/02/267/267.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810000" cy="52292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5628" y="404664"/>
            <a:ext cx="4772744" cy="683994"/>
          </a:xfrm>
        </p:spPr>
        <p:txBody>
          <a:bodyPr>
            <a:normAutofit/>
          </a:bodyPr>
          <a:lstStyle/>
          <a:p>
            <a:r>
              <a:rPr lang="ru-RU" sz="3200" dirty="0"/>
              <a:t>гемодинамика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382" y="1772816"/>
            <a:ext cx="4978896" cy="4373563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Өкпе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артериясында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кіші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қанайналым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шеңберінің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гиперволемиясы,қарсыластығының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артуы,артериолаларының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редукциясы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нәтижесінде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өкпелік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гипертензия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туындайды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98" y="6093296"/>
            <a:ext cx="86044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dirty="0">
                <a:hlinkClick r:id="rId3"/>
              </a:rPr>
              <a:t>http://vmede.org/sait/?page=10&amp;id=Terapija_myxin_2010&amp;menu=Terapija_myxin_2010</a:t>
            </a:r>
            <a:endParaRPr lang="ru-RU" sz="1000" dirty="0"/>
          </a:p>
        </p:txBody>
      </p:sp>
    </p:spTree>
    <p:extLst>
      <p:ext uri="{BB962C8B-B14F-4D97-AF65-F5344CB8AC3E}">
        <p14:creationId xmlns="" xmlns:p14="http://schemas.microsoft.com/office/powerpoint/2010/main" val="42374084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1562</TotalTime>
  <Words>1704</Words>
  <Application>Microsoft Office PowerPoint</Application>
  <PresentationFormat>Экран (4:3)</PresentationFormat>
  <Paragraphs>269</Paragraphs>
  <Slides>32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Главная</vt:lpstr>
      <vt:lpstr>Слайд 1</vt:lpstr>
      <vt:lpstr>Слайд 2</vt:lpstr>
      <vt:lpstr>ЭПИДЕМИОЛОГИЯ</vt:lpstr>
      <vt:lpstr>Слайд 4</vt:lpstr>
      <vt:lpstr>АшыҚ артериальды түтіктің қалыптасуын тудыратын қауіп факторлары</vt:lpstr>
      <vt:lpstr>Слайд 6</vt:lpstr>
      <vt:lpstr>Слайд 7</vt:lpstr>
      <vt:lpstr>Гемодинамика </vt:lpstr>
      <vt:lpstr>гемодинамика</vt:lpstr>
      <vt:lpstr>Слайд 10</vt:lpstr>
      <vt:lpstr>Слайд 11</vt:lpstr>
      <vt:lpstr>Слайд 12</vt:lpstr>
      <vt:lpstr>Слайд 13</vt:lpstr>
      <vt:lpstr>Слайд 14</vt:lpstr>
      <vt:lpstr>гемодинамика</vt:lpstr>
      <vt:lpstr>Слайд 16</vt:lpstr>
      <vt:lpstr>Клиника </vt:lpstr>
      <vt:lpstr>объективті</vt:lpstr>
      <vt:lpstr>Физикальды</vt:lpstr>
      <vt:lpstr>Диагностика</vt:lpstr>
      <vt:lpstr>Ашық артериальды түтік солдан оңға қарай ағыс(қызыл түсті бағыттаушымен көрсетілген.  Аорта деңгейіндегі парастернальды қысқа өс.  </vt:lpstr>
      <vt:lpstr>  ЕМІ </vt:lpstr>
      <vt:lpstr>Хирургиялық емдеу </vt:lpstr>
      <vt:lpstr>Хирургиялық емдеу</vt:lpstr>
      <vt:lpstr>Хирургиялық емдеу</vt:lpstr>
      <vt:lpstr>Хирургиялық емдеу</vt:lpstr>
      <vt:lpstr>Хирургиялық емдеу</vt:lpstr>
      <vt:lpstr>Асқыныстары</vt:lpstr>
      <vt:lpstr>Профилактикалық шаралар: </vt:lpstr>
      <vt:lpstr>Науқасты кейінгі жүргізу жоспары: </vt:lpstr>
      <vt:lpstr>Пайдаланылған әдебиеттер:</vt:lpstr>
      <vt:lpstr>Пайдаланылған әдебиеттер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Zhanar</cp:lastModifiedBy>
  <cp:revision>106</cp:revision>
  <dcterms:created xsi:type="dcterms:W3CDTF">2020-03-19T16:09:23Z</dcterms:created>
  <dcterms:modified xsi:type="dcterms:W3CDTF">2024-12-03T17:34:41Z</dcterms:modified>
</cp:coreProperties>
</file>